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7" r:id="rId3"/>
    <p:sldId id="259" r:id="rId4"/>
    <p:sldId id="260" r:id="rId5"/>
    <p:sldId id="264" r:id="rId6"/>
    <p:sldId id="336" r:id="rId7"/>
    <p:sldId id="265" r:id="rId8"/>
    <p:sldId id="267" r:id="rId9"/>
    <p:sldId id="337" r:id="rId10"/>
    <p:sldId id="338" r:id="rId11"/>
    <p:sldId id="339" r:id="rId12"/>
    <p:sldId id="266" r:id="rId13"/>
    <p:sldId id="342" r:id="rId14"/>
    <p:sldId id="343" r:id="rId15"/>
    <p:sldId id="345" r:id="rId16"/>
    <p:sldId id="348" r:id="rId17"/>
    <p:sldId id="349" r:id="rId18"/>
    <p:sldId id="350" r:id="rId19"/>
    <p:sldId id="347" r:id="rId20"/>
    <p:sldId id="268" r:id="rId21"/>
    <p:sldId id="271" r:id="rId22"/>
    <p:sldId id="273" r:id="rId23"/>
    <p:sldId id="275" r:id="rId24"/>
    <p:sldId id="313" r:id="rId25"/>
    <p:sldId id="274" r:id="rId26"/>
    <p:sldId id="341" r:id="rId27"/>
    <p:sldId id="314" r:id="rId28"/>
    <p:sldId id="315" r:id="rId29"/>
    <p:sldId id="277" r:id="rId30"/>
    <p:sldId id="316" r:id="rId31"/>
    <p:sldId id="278" r:id="rId32"/>
    <p:sldId id="317" r:id="rId33"/>
    <p:sldId id="318" r:id="rId34"/>
    <p:sldId id="282" r:id="rId35"/>
    <p:sldId id="319" r:id="rId36"/>
    <p:sldId id="283" r:id="rId37"/>
    <p:sldId id="320" r:id="rId38"/>
    <p:sldId id="285" r:id="rId39"/>
    <p:sldId id="287" r:id="rId40"/>
    <p:sldId id="288" r:id="rId41"/>
    <p:sldId id="321" r:id="rId42"/>
    <p:sldId id="289" r:id="rId43"/>
    <p:sldId id="322" r:id="rId44"/>
    <p:sldId id="290" r:id="rId45"/>
    <p:sldId id="291" r:id="rId46"/>
    <p:sldId id="292" r:id="rId47"/>
    <p:sldId id="293" r:id="rId48"/>
    <p:sldId id="294" r:id="rId49"/>
    <p:sldId id="310" r:id="rId50"/>
    <p:sldId id="335" r:id="rId51"/>
  </p:sldIdLst>
  <p:sldSz cx="12192000" cy="6858000"/>
  <p:notesSz cx="6858000" cy="9144000"/>
  <p:embeddedFontLst>
    <p:embeddedFont>
      <p:font typeface="Arial Black" panose="020B0A04020102020204" pitchFamily="34" charset="0"/>
      <p:regular r:id="rId53"/>
      <p:bold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Tahoma" panose="020B0604030504040204" pitchFamily="34" charset="0"/>
      <p:regular r:id="rId63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9554C8-3D10-40C1-B9F3-1055E9DC2EA2}" v="2" dt="2024-01-30T20:35:40.4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38"/>
    <p:restoredTop sz="95238" autoAdjust="0"/>
  </p:normalViewPr>
  <p:slideViewPr>
    <p:cSldViewPr snapToGrid="0">
      <p:cViewPr varScale="1">
        <p:scale>
          <a:sx n="108" d="100"/>
          <a:sy n="108" d="100"/>
        </p:scale>
        <p:origin x="8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Murray" userId="c999e190-f951-4770-87f7-463899b44f54" providerId="ADAL" clId="{8C9554C8-3D10-40C1-B9F3-1055E9DC2EA2}"/>
    <pc:docChg chg="undo custSel addSld delSld modSld">
      <pc:chgData name="Matthew Murray" userId="c999e190-f951-4770-87f7-463899b44f54" providerId="ADAL" clId="{8C9554C8-3D10-40C1-B9F3-1055E9DC2EA2}" dt="2024-01-30T20:49:15.995" v="542" actId="20577"/>
      <pc:docMkLst>
        <pc:docMk/>
      </pc:docMkLst>
      <pc:sldChg chg="modSp del mod">
        <pc:chgData name="Matthew Murray" userId="c999e190-f951-4770-87f7-463899b44f54" providerId="ADAL" clId="{8C9554C8-3D10-40C1-B9F3-1055E9DC2EA2}" dt="2024-01-30T20:48:52.660" v="518" actId="47"/>
        <pc:sldMkLst>
          <pc:docMk/>
          <pc:sldMk cId="0" sldId="262"/>
        </pc:sldMkLst>
        <pc:spChg chg="mod">
          <ac:chgData name="Matthew Murray" userId="c999e190-f951-4770-87f7-463899b44f54" providerId="ADAL" clId="{8C9554C8-3D10-40C1-B9F3-1055E9DC2EA2}" dt="2024-01-29T20:50:48.726" v="4" actId="20577"/>
          <ac:spMkLst>
            <pc:docMk/>
            <pc:sldMk cId="0" sldId="262"/>
            <ac:spMk id="136" creationId="{00000000-0000-0000-0000-000000000000}"/>
          </ac:spMkLst>
        </pc:spChg>
      </pc:sldChg>
      <pc:sldChg chg="add del">
        <pc:chgData name="Matthew Murray" userId="c999e190-f951-4770-87f7-463899b44f54" providerId="ADAL" clId="{8C9554C8-3D10-40C1-B9F3-1055E9DC2EA2}" dt="2024-01-30T20:45:03.017" v="391" actId="47"/>
        <pc:sldMkLst>
          <pc:docMk/>
          <pc:sldMk cId="1108425744" sldId="346"/>
        </pc:sldMkLst>
      </pc:sldChg>
      <pc:sldChg chg="add">
        <pc:chgData name="Matthew Murray" userId="c999e190-f951-4770-87f7-463899b44f54" providerId="ADAL" clId="{8C9554C8-3D10-40C1-B9F3-1055E9DC2EA2}" dt="2024-01-29T20:50:40.265" v="0"/>
        <pc:sldMkLst>
          <pc:docMk/>
          <pc:sldMk cId="4236253158" sldId="347"/>
        </pc:sldMkLst>
      </pc:sldChg>
      <pc:sldChg chg="modSp new mod">
        <pc:chgData name="Matthew Murray" userId="c999e190-f951-4770-87f7-463899b44f54" providerId="ADAL" clId="{8C9554C8-3D10-40C1-B9F3-1055E9DC2EA2}" dt="2024-01-30T20:29:48.323" v="107" actId="20577"/>
        <pc:sldMkLst>
          <pc:docMk/>
          <pc:sldMk cId="12032647" sldId="348"/>
        </pc:sldMkLst>
        <pc:spChg chg="mod">
          <ac:chgData name="Matthew Murray" userId="c999e190-f951-4770-87f7-463899b44f54" providerId="ADAL" clId="{8C9554C8-3D10-40C1-B9F3-1055E9DC2EA2}" dt="2024-01-30T20:29:48.323" v="107" actId="20577"/>
          <ac:spMkLst>
            <pc:docMk/>
            <pc:sldMk cId="12032647" sldId="348"/>
            <ac:spMk id="2" creationId="{789E0C95-F8D9-74AA-1509-26E7325EBB56}"/>
          </ac:spMkLst>
        </pc:spChg>
        <pc:spChg chg="mod">
          <ac:chgData name="Matthew Murray" userId="c999e190-f951-4770-87f7-463899b44f54" providerId="ADAL" clId="{8C9554C8-3D10-40C1-B9F3-1055E9DC2EA2}" dt="2024-01-29T20:51:47.856" v="101" actId="20577"/>
          <ac:spMkLst>
            <pc:docMk/>
            <pc:sldMk cId="12032647" sldId="348"/>
            <ac:spMk id="3" creationId="{4D733988-0FF4-7A7B-7929-97B5408040FE}"/>
          </ac:spMkLst>
        </pc:spChg>
      </pc:sldChg>
      <pc:sldChg chg="addSp modSp new mod">
        <pc:chgData name="Matthew Murray" userId="c999e190-f951-4770-87f7-463899b44f54" providerId="ADAL" clId="{8C9554C8-3D10-40C1-B9F3-1055E9DC2EA2}" dt="2024-01-30T20:35:55.493" v="253" actId="1076"/>
        <pc:sldMkLst>
          <pc:docMk/>
          <pc:sldMk cId="1903247953" sldId="349"/>
        </pc:sldMkLst>
        <pc:spChg chg="mod">
          <ac:chgData name="Matthew Murray" userId="c999e190-f951-4770-87f7-463899b44f54" providerId="ADAL" clId="{8C9554C8-3D10-40C1-B9F3-1055E9DC2EA2}" dt="2024-01-30T20:31:24.926" v="122" actId="20577"/>
          <ac:spMkLst>
            <pc:docMk/>
            <pc:sldMk cId="1903247953" sldId="349"/>
            <ac:spMk id="2" creationId="{8AD70770-EFA3-3490-534A-47DAE379C7B3}"/>
          </ac:spMkLst>
        </pc:spChg>
        <pc:spChg chg="mod">
          <ac:chgData name="Matthew Murray" userId="c999e190-f951-4770-87f7-463899b44f54" providerId="ADAL" clId="{8C9554C8-3D10-40C1-B9F3-1055E9DC2EA2}" dt="2024-01-30T20:35:21.798" v="246" actId="20577"/>
          <ac:spMkLst>
            <pc:docMk/>
            <pc:sldMk cId="1903247953" sldId="349"/>
            <ac:spMk id="3" creationId="{1465C33B-CD3E-5021-3A76-99775E742CEF}"/>
          </ac:spMkLst>
        </pc:spChg>
        <pc:picChg chg="add mod">
          <ac:chgData name="Matthew Murray" userId="c999e190-f951-4770-87f7-463899b44f54" providerId="ADAL" clId="{8C9554C8-3D10-40C1-B9F3-1055E9DC2EA2}" dt="2024-01-30T20:35:49.315" v="251" actId="1076"/>
          <ac:picMkLst>
            <pc:docMk/>
            <pc:sldMk cId="1903247953" sldId="349"/>
            <ac:picMk id="5" creationId="{5D51B321-3F8A-3CCA-4DFB-AC93702B5380}"/>
          </ac:picMkLst>
        </pc:picChg>
        <pc:picChg chg="add mod">
          <ac:chgData name="Matthew Murray" userId="c999e190-f951-4770-87f7-463899b44f54" providerId="ADAL" clId="{8C9554C8-3D10-40C1-B9F3-1055E9DC2EA2}" dt="2024-01-30T20:35:55.493" v="253" actId="1076"/>
          <ac:picMkLst>
            <pc:docMk/>
            <pc:sldMk cId="1903247953" sldId="349"/>
            <ac:picMk id="6" creationId="{243BEA3E-4D5E-5105-E9E8-D12956302A15}"/>
          </ac:picMkLst>
        </pc:picChg>
      </pc:sldChg>
      <pc:sldChg chg="addSp modSp new mod">
        <pc:chgData name="Matthew Murray" userId="c999e190-f951-4770-87f7-463899b44f54" providerId="ADAL" clId="{8C9554C8-3D10-40C1-B9F3-1055E9DC2EA2}" dt="2024-01-30T20:49:15.995" v="542" actId="20577"/>
        <pc:sldMkLst>
          <pc:docMk/>
          <pc:sldMk cId="3426119532" sldId="350"/>
        </pc:sldMkLst>
        <pc:spChg chg="mod">
          <ac:chgData name="Matthew Murray" userId="c999e190-f951-4770-87f7-463899b44f54" providerId="ADAL" clId="{8C9554C8-3D10-40C1-B9F3-1055E9DC2EA2}" dt="2024-01-30T20:33:48.462" v="151" actId="20577"/>
          <ac:spMkLst>
            <pc:docMk/>
            <pc:sldMk cId="3426119532" sldId="350"/>
            <ac:spMk id="2" creationId="{DB0FFBB1-5D61-FA84-7D65-93E724F4447F}"/>
          </ac:spMkLst>
        </pc:spChg>
        <pc:spChg chg="mod">
          <ac:chgData name="Matthew Murray" userId="c999e190-f951-4770-87f7-463899b44f54" providerId="ADAL" clId="{8C9554C8-3D10-40C1-B9F3-1055E9DC2EA2}" dt="2024-01-30T20:49:15.995" v="542" actId="20577"/>
          <ac:spMkLst>
            <pc:docMk/>
            <pc:sldMk cId="3426119532" sldId="350"/>
            <ac:spMk id="3" creationId="{95E8561F-E616-4AE1-D448-4170352923FA}"/>
          </ac:spMkLst>
        </pc:spChg>
        <pc:picChg chg="add mod">
          <ac:chgData name="Matthew Murray" userId="c999e190-f951-4770-87f7-463899b44f54" providerId="ADAL" clId="{8C9554C8-3D10-40C1-B9F3-1055E9DC2EA2}" dt="2024-01-30T20:33:55.083" v="160" actId="1036"/>
          <ac:picMkLst>
            <pc:docMk/>
            <pc:sldMk cId="3426119532" sldId="350"/>
            <ac:picMk id="5" creationId="{1091ABED-D134-648C-2C58-212D36D7A4FF}"/>
          </ac:picMkLst>
        </pc:picChg>
      </pc:sldChg>
      <pc:sldChg chg="addSp modSp new del mod">
        <pc:chgData name="Matthew Murray" userId="c999e190-f951-4770-87f7-463899b44f54" providerId="ADAL" clId="{8C9554C8-3D10-40C1-B9F3-1055E9DC2EA2}" dt="2024-01-30T20:36:01.863" v="254" actId="47"/>
        <pc:sldMkLst>
          <pc:docMk/>
          <pc:sldMk cId="2167621882" sldId="351"/>
        </pc:sldMkLst>
        <pc:spChg chg="mod">
          <ac:chgData name="Matthew Murray" userId="c999e190-f951-4770-87f7-463899b44f54" providerId="ADAL" clId="{8C9554C8-3D10-40C1-B9F3-1055E9DC2EA2}" dt="2024-01-30T20:31:38.252" v="131" actId="20577"/>
          <ac:spMkLst>
            <pc:docMk/>
            <pc:sldMk cId="2167621882" sldId="351"/>
            <ac:spMk id="2" creationId="{19B580D3-B96C-886D-9C26-0E4949A3A92F}"/>
          </ac:spMkLst>
        </pc:spChg>
        <pc:spChg chg="mod">
          <ac:chgData name="Matthew Murray" userId="c999e190-f951-4770-87f7-463899b44f54" providerId="ADAL" clId="{8C9554C8-3D10-40C1-B9F3-1055E9DC2EA2}" dt="2024-01-30T20:31:57.322" v="134" actId="14100"/>
          <ac:spMkLst>
            <pc:docMk/>
            <pc:sldMk cId="2167621882" sldId="351"/>
            <ac:spMk id="3" creationId="{169AB097-CD2A-C7D5-E16A-D63371CC6984}"/>
          </ac:spMkLst>
        </pc:spChg>
        <pc:picChg chg="add mod">
          <ac:chgData name="Matthew Murray" userId="c999e190-f951-4770-87f7-463899b44f54" providerId="ADAL" clId="{8C9554C8-3D10-40C1-B9F3-1055E9DC2EA2}" dt="2024-01-30T20:31:16.148" v="113" actId="1076"/>
          <ac:picMkLst>
            <pc:docMk/>
            <pc:sldMk cId="2167621882" sldId="351"/>
            <ac:picMk id="5" creationId="{8A30EB24-6797-1836-2FE4-85BC8E74988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9574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880596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8805961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2c88059615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856cd2d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8856cd2d0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28856cd2d0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2398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We’re going to stick to Git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industry standard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widely known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most resources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it.colorado.edu/services/business-services/github-enterpris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zenodo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7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esearchComputing/intro_git_github_primer" TargetMode="External"/><Relationship Id="rId5" Type="http://schemas.openxmlformats.org/officeDocument/2006/relationships/hyperlink" Target="http://www.colorado.edu/crdds/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atlassian.com/bitbucket-cloud/docs/install-and-set-up-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pixabay.com/en/warning-hazard-sign-icon-bio-145059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pixabay.com/en/warning-hazard-sign-icon-bio-145059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rdd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education.github.com/pack" TargetMode="External"/><Relationship Id="rId4" Type="http://schemas.openxmlformats.org/officeDocument/2006/relationships/hyperlink" Target="https://swcarpentry.github.io/git-novice/index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Introduction to Git and GitHub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3C6E-91B9-295E-D858-4EDDA53A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is it called “Git”?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0F562-0193-96D5-309A-81B5AB690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19805"/>
            <a:ext cx="4440810" cy="4163129"/>
          </a:xfrm>
        </p:spPr>
        <p:txBody>
          <a:bodyPr>
            <a:normAutofit/>
          </a:bodyPr>
          <a:lstStyle/>
          <a:p>
            <a:pPr algn="l"/>
            <a:r>
              <a:rPr lang="en-US" sz="2200" dirty="0"/>
              <a:t>Linus Torvalds: </a:t>
            </a:r>
            <a:r>
              <a:rPr lang="en-US" sz="2200" b="0" i="0" dirty="0">
                <a:solidFill>
                  <a:srgbClr val="000000"/>
                </a:solidFill>
                <a:effectLst/>
              </a:rPr>
              <a:t>"I'm an egotistical bastard, and I name all my projects after myself. First 'Linux', now 'Git’”.</a:t>
            </a:r>
          </a:p>
          <a:p>
            <a:pPr algn="l"/>
            <a:r>
              <a:rPr lang="en-US" sz="2200" dirty="0">
                <a:solidFill>
                  <a:srgbClr val="000000"/>
                </a:solidFill>
              </a:rPr>
              <a:t>Git: “A silly, incompetent, stupid or annoying person (usually a man).” (</a:t>
            </a:r>
            <a:r>
              <a:rPr lang="en-US" sz="2200" dirty="0" err="1">
                <a:solidFill>
                  <a:srgbClr val="000000"/>
                </a:solidFill>
              </a:rPr>
              <a:t>Wikitionary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  <a:endParaRPr lang="en-US" sz="2200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69FFA-EA5A-18C0-7525-E6129E539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21" y="1687037"/>
            <a:ext cx="5785210" cy="41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19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2298-7782-8921-4B4B-00F9CC74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is GitHub?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576E8-5419-2B33-01B2-9CAA845B5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GitHub is a Microsoft </a:t>
            </a:r>
            <a:r>
              <a:rPr lang="en-US" sz="2200" b="0" i="0" dirty="0">
                <a:solidFill>
                  <a:srgbClr val="202122"/>
                </a:solidFill>
                <a:effectLst/>
              </a:rPr>
              <a:t>subsidiary</a:t>
            </a:r>
            <a:r>
              <a:rPr lang="en-US" sz="2200" dirty="0"/>
              <a:t> that offers cloud hosting for Git repositories</a:t>
            </a:r>
          </a:p>
          <a:p>
            <a:r>
              <a:rPr lang="en-US" sz="2200" dirty="0"/>
              <a:t>Provides a GUI (Graphical User Interface) for Git</a:t>
            </a:r>
          </a:p>
          <a:p>
            <a:pPr lvl="1"/>
            <a:r>
              <a:rPr lang="en-US" sz="2000" dirty="0"/>
              <a:t>Not all features are available in the GitHub Desktop client</a:t>
            </a:r>
          </a:p>
          <a:p>
            <a:r>
              <a:rPr lang="en-US" sz="2200" dirty="0"/>
              <a:t>Allows for easy collaboration and sharing</a:t>
            </a:r>
          </a:p>
          <a:p>
            <a:pPr lvl="1"/>
            <a:r>
              <a:rPr lang="en-US" sz="2000" dirty="0"/>
              <a:t>Issue queues for bugs and features, pull requests, and more</a:t>
            </a:r>
          </a:p>
          <a:p>
            <a:r>
              <a:rPr lang="en-US" sz="2200" dirty="0"/>
              <a:t>GitHub basic is free (up to 5GB of storage)</a:t>
            </a:r>
          </a:p>
          <a:p>
            <a:pPr lvl="1"/>
            <a:r>
              <a:rPr lang="en-US" sz="2000" dirty="0"/>
              <a:t>Hosts both open and private repositories</a:t>
            </a:r>
          </a:p>
          <a:p>
            <a:r>
              <a:rPr lang="en-US" sz="2200" dirty="0"/>
              <a:t>GitHub Enterprise (free for CU affiliates)</a:t>
            </a:r>
          </a:p>
          <a:p>
            <a:pPr lvl="1"/>
            <a:r>
              <a:rPr lang="en-US" sz="2000" dirty="0"/>
              <a:t>Includes cloud-based development environments</a:t>
            </a:r>
          </a:p>
          <a:p>
            <a:pPr lvl="1"/>
            <a:r>
              <a:rPr lang="en-US" sz="2000" dirty="0">
                <a:hlinkClick r:id="rId3"/>
              </a:rPr>
              <a:t>https://oit.colorado.edu/services/business-services/github-enterprise</a:t>
            </a:r>
            <a:r>
              <a:rPr lang="en-US" sz="2000" dirty="0"/>
              <a:t>   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49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Alternatives to…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(version control)</a:t>
            </a:r>
          </a:p>
          <a:p>
            <a:pPr lvl="1">
              <a:spcBef>
                <a:spcPts val="1000"/>
              </a:spcBef>
            </a:pP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Apache </a:t>
            </a:r>
            <a:r>
              <a:rPr lang="en-US" dirty="0"/>
              <a:t>Subversion (SVN)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Mercurial SCM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CVS (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Concurrent Versions System)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GitHub (hosting)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GitLab</a:t>
            </a:r>
          </a:p>
          <a:p>
            <a:pPr lvl="1">
              <a:spcBef>
                <a:spcPts val="1000"/>
              </a:spcBef>
            </a:pPr>
            <a:r>
              <a:rPr lang="en-US" dirty="0" err="1"/>
              <a:t>BitBucket</a:t>
            </a:r>
            <a:endParaRPr lang="en-US" dirty="0"/>
          </a:p>
          <a:p>
            <a:pPr lvl="1">
              <a:spcBef>
                <a:spcPts val="1000"/>
              </a:spcBef>
            </a:pPr>
            <a:r>
              <a:rPr lang="en-US" dirty="0" err="1"/>
              <a:t>SourceForge</a:t>
            </a:r>
            <a:endParaRPr lang="en-US" dirty="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96" y="2005567"/>
            <a:ext cx="159798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874" y="3161171"/>
            <a:ext cx="1597984" cy="200173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449600" y="576412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from Wikipedia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075" y="3754295"/>
            <a:ext cx="1319870" cy="122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2AAE-08A5-510D-71BF-95A20A71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When not to use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2235D-2E91-993F-DC40-1CA81DDB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59535"/>
            <a:ext cx="10731759" cy="3281264"/>
          </a:xfrm>
        </p:spPr>
        <p:txBody>
          <a:bodyPr>
            <a:normAutofit/>
          </a:bodyPr>
          <a:lstStyle/>
          <a:p>
            <a:r>
              <a:rPr lang="en-US" sz="2200" dirty="0"/>
              <a:t>When you are looking for long-term preservation</a:t>
            </a:r>
          </a:p>
          <a:p>
            <a:pPr lvl="1"/>
            <a:r>
              <a:rPr lang="en-US" sz="2200" dirty="0"/>
              <a:t>There’s no guarantee Microsoft will keep GitHub around forever</a:t>
            </a:r>
          </a:p>
          <a:p>
            <a:pPr lvl="1"/>
            <a:r>
              <a:rPr lang="en-US" sz="2200" dirty="0"/>
              <a:t>Thousands of URLs for projects in Git Hosting Platforms in articles no longer work</a:t>
            </a:r>
          </a:p>
          <a:p>
            <a:r>
              <a:rPr lang="en-US" sz="2200" dirty="0"/>
              <a:t>When you want your code to be cited</a:t>
            </a:r>
          </a:p>
          <a:p>
            <a:pPr lvl="1"/>
            <a:r>
              <a:rPr lang="en-US" sz="2200" b="0" i="0" u="none" strike="noStrike" baseline="0" dirty="0">
                <a:latin typeface="Calibri"/>
                <a:hlinkClick r:id="rId2"/>
              </a:rPr>
              <a:t>Zenodo</a:t>
            </a:r>
            <a:r>
              <a:rPr lang="en-US" sz="2200" b="0" i="0" u="none" strike="noStrike" baseline="0" dirty="0">
                <a:latin typeface="Calibri"/>
              </a:rPr>
              <a:t> is an Open Access repository that can be linked to GitHub</a:t>
            </a:r>
          </a:p>
          <a:p>
            <a:pPr lvl="1"/>
            <a:r>
              <a:rPr lang="en-US" sz="2200" b="0" i="0" u="none" strike="noStrike" baseline="0" dirty="0">
                <a:latin typeface="Calibri"/>
              </a:rPr>
              <a:t>Allows you to archive a specific release of public GitHub projects</a:t>
            </a:r>
          </a:p>
          <a:p>
            <a:pPr lvl="1"/>
            <a:r>
              <a:rPr lang="en-US" sz="2200" dirty="0">
                <a:latin typeface="Calibri"/>
              </a:rPr>
              <a:t>Creates a DOI for the archive that you can use in citations</a:t>
            </a:r>
          </a:p>
          <a:p>
            <a:pPr marL="571500" lvl="1" indent="0">
              <a:buNone/>
            </a:pPr>
            <a:endParaRPr lang="en-US" dirty="0"/>
          </a:p>
          <a:p>
            <a:pPr marL="5715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06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96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81410-5AE7-E5F1-2D09-F8765B74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428625"/>
            <a:ext cx="46005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87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0C95-F8D9-74AA-1509-26E7325E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interact with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33988-0FF4-7A7B-7929-97B54080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website</a:t>
            </a:r>
          </a:p>
          <a:p>
            <a:r>
              <a:rPr lang="en-US" dirty="0"/>
              <a:t>GitHub Desktop</a:t>
            </a:r>
          </a:p>
          <a:p>
            <a:r>
              <a:rPr lang="en-US" dirty="0"/>
              <a:t>Using Git and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12032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0770-EFA3-3490-534A-47DAE379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5C33B-CD3E-5021-3A76-99775E742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787066" cy="4163129"/>
          </a:xfrm>
        </p:spPr>
        <p:txBody>
          <a:bodyPr/>
          <a:lstStyle/>
          <a:p>
            <a:r>
              <a:rPr lang="en-US" dirty="0"/>
              <a:t>Create and manage projects</a:t>
            </a:r>
          </a:p>
          <a:p>
            <a:r>
              <a:rPr lang="en-US" dirty="0"/>
              <a:t>Upload and download files</a:t>
            </a:r>
          </a:p>
          <a:p>
            <a:r>
              <a:rPr lang="en-US" dirty="0"/>
              <a:t>Write documentation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1B321-3F8A-3CCA-4DFB-AC93702B5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489" y="143976"/>
            <a:ext cx="6341616" cy="3996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3BEA3E-4D5E-5105-E9E8-D1295630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225" y="3063198"/>
            <a:ext cx="6039775" cy="37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47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FBB1-5D61-FA84-7D65-93E724F4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8561F-E616-4AE1-D448-417035292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804821" cy="41631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Create, clone, and fork projects</a:t>
            </a:r>
          </a:p>
          <a:p>
            <a:r>
              <a:rPr lang="en-US" dirty="0"/>
              <a:t>Commit changes and submit contributions</a:t>
            </a:r>
          </a:p>
          <a:p>
            <a:r>
              <a:rPr lang="en-US" dirty="0"/>
              <a:t>Many people who use Git frequently prefer to use the command line</a:t>
            </a:r>
          </a:p>
          <a:p>
            <a:r>
              <a:rPr lang="en-US" dirty="0"/>
              <a:t>Other graphical Git interfaces exist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1ABED-D134-648C-2C58-212D36D7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762" y="1463232"/>
            <a:ext cx="6971930" cy="464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19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25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Git and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270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0479B-9B51-16E7-8F84-D1DB2C557DE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200" y="1825625"/>
            <a:ext cx="5181600" cy="2708529"/>
          </a:xfrm>
        </p:spPr>
        <p:txBody>
          <a:bodyPr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Matthew Murray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Center for Research Data &amp; Digital Scholarship (University Libraries)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hlinkClick r:id="rId5"/>
              </a:rPr>
              <a:t>colorado.edu/</a:t>
            </a:r>
            <a:r>
              <a:rPr lang="en-US" sz="2500" dirty="0" err="1">
                <a:hlinkClick r:id="rId5"/>
              </a:rPr>
              <a:t>crdds</a:t>
            </a:r>
            <a:r>
              <a:rPr lang="en-US" sz="2500" dirty="0">
                <a:hlinkClick r:id="rId5"/>
              </a:rPr>
              <a:t>/</a:t>
            </a:r>
            <a:r>
              <a:rPr lang="en-US" sz="2500" dirty="0"/>
              <a:t> 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crdds@colorado.edu</a:t>
            </a:r>
            <a:endParaRPr lang="en-US" sz="2500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87193-B08D-BE3A-E97B-DCCB7144840F}"/>
              </a:ext>
            </a:extLst>
          </p:cNvPr>
          <p:cNvSpPr txBox="1"/>
          <p:nvPr/>
        </p:nvSpPr>
        <p:spPr>
          <a:xfrm>
            <a:off x="838200" y="4892132"/>
            <a:ext cx="104778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hlinkClick r:id="rId6"/>
              </a:rPr>
              <a:t>https://github.com/ResearchComputing/intro_git_github_primer</a:t>
            </a:r>
            <a:r>
              <a:rPr lang="en-US" sz="25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Survey: </a:t>
            </a:r>
            <a:r>
              <a:rPr lang="en-US" sz="2500" dirty="0">
                <a:hlinkClick r:id="rId7"/>
              </a:rPr>
              <a:t>http://tinyurl.com/curc-survey18</a:t>
            </a:r>
            <a:r>
              <a:rPr lang="en-US" sz="2500" dirty="0"/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Git up locally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51921"/>
            <a:ext cx="10515600" cy="333180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</a:t>
            </a:r>
          </a:p>
          <a:p>
            <a:r>
              <a:rPr lang="en-US" sz="2400"/>
              <a:t>See </a:t>
            </a:r>
            <a:r>
              <a:rPr lang="en-US" sz="2400">
                <a:hlinkClick r:id="rId3"/>
              </a:rPr>
              <a:t>https://support.atlassian.com/bitbucket-cloud/docs/install-and-set-up-git</a:t>
            </a:r>
            <a:r>
              <a:rPr lang="en-US" sz="2400"/>
              <a:t>  for more information</a:t>
            </a:r>
          </a:p>
          <a:p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Today I am going to stick with using Git on a CURC login node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</a:t>
            </a:r>
            <a:endParaRPr dirty="0"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a markdown 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/projects/$USER 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5385"/>
          </a:xfrm>
        </p:spPr>
        <p:txBody>
          <a:bodyPr>
            <a:normAutofit/>
          </a:bodyPr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You can switch between branches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&lt;branch-name&gt;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8277739" y="4245541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E007-FCAF-565B-B1E1-4710E161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Practices: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07837-1014-C150-6A9A-D757123D3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Include documentation with your project in GitHub so that </a:t>
            </a:r>
            <a:r>
              <a:rPr lang="en-US" sz="2400" dirty="0">
                <a:latin typeface="Calibri" panose="020F0502020204030204" pitchFamily="34" charset="0"/>
              </a:rPr>
              <a:t>others (and you) know what your project is and how it should be used.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A README.md (markdown) file can be included in your GitHub project and will display on the front page</a:t>
            </a:r>
          </a:p>
          <a:p>
            <a:r>
              <a:rPr lang="en-US" sz="2400" b="0" i="0" u="none" strike="noStrike" baseline="0" dirty="0">
                <a:latin typeface="Arial" panose="020B0604020202020204" pitchFamily="34" charset="0"/>
              </a:rPr>
              <a:t>What to include in a README:</a:t>
            </a:r>
            <a:endParaRPr lang="en-US" sz="2400" dirty="0">
              <a:latin typeface="Calibri" panose="020F0502020204030204" pitchFamily="34" charset="0"/>
            </a:endParaRP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What your project does 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How people can use it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Who you are and how to contact you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License information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Lots of examples and templates available</a:t>
            </a:r>
          </a:p>
        </p:txBody>
      </p:sp>
    </p:spTree>
    <p:extLst>
      <p:ext uri="{BB962C8B-B14F-4D97-AF65-F5344CB8AC3E}">
        <p14:creationId xmlns:p14="http://schemas.microsoft.com/office/powerpoint/2010/main" val="2007339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Git does not know about </a:t>
            </a:r>
            <a:r>
              <a:rPr lang="en-US" sz="3200" dirty="0" err="1"/>
              <a:t>README.md</a:t>
            </a:r>
            <a:r>
              <a:rPr lang="en-US" sz="3200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45921" y="1439509"/>
            <a:ext cx="10515600" cy="16779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900" dirty="0"/>
              <a:t>Convince you that basic Git/GitHub fluency is: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Easy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Practical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An extremely important tool in your tool belt!</a:t>
            </a:r>
            <a:endParaRPr sz="29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838200" y="29129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0DD89-038F-D442-2F85-6F1BE33F8541}"/>
              </a:ext>
            </a:extLst>
          </p:cNvPr>
          <p:cNvSpPr txBox="1"/>
          <p:nvPr/>
        </p:nvSpPr>
        <p:spPr>
          <a:xfrm>
            <a:off x="745921" y="3971290"/>
            <a:ext cx="9513815" cy="1273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Understand the basics of version control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Know the differences between Git and GitHub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Learn basic Git fluency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3037324"/>
            <a:ext cx="8918196" cy="78335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What if you don’t want Git to track something?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(files, directories, etc.)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400" dirty="0"/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The git add command </a:t>
            </a:r>
            <a:r>
              <a:rPr lang="en-US" sz="2800" b="1" dirty="0"/>
              <a:t>adds a change in the working area to the staging area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2400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nsolas"/>
                <a:sym typeface="Consolas"/>
              </a:rPr>
              <a:t>Anytime a change is made, you need to do a git add (to track them)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commit command </a:t>
            </a:r>
            <a:r>
              <a:rPr lang="en-US" sz="2400" b="1" dirty="0"/>
              <a:t>captures a snapshot of all staged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can be thought of as a version of the repo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commit our staged item!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‘Create repo, add </a:t>
            </a:r>
            <a:r>
              <a:rPr lang="en-US" sz="2400" dirty="0" err="1">
                <a:solidFill>
                  <a:schemeClr val="accent5"/>
                </a:solidFill>
              </a:rPr>
              <a:t>README.md</a:t>
            </a:r>
            <a:r>
              <a:rPr lang="en-US" sz="2400" dirty="0">
                <a:solidFill>
                  <a:schemeClr val="accent5"/>
                </a:solidFill>
              </a:rPr>
              <a:t>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’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command git log </a:t>
            </a:r>
            <a:r>
              <a:rPr lang="en-US" sz="2400" b="1" dirty="0"/>
              <a:t>lists the commits made in that repository</a:t>
            </a:r>
            <a:r>
              <a:rPr lang="en-US" sz="2400" dirty="0"/>
              <a:t> </a:t>
            </a:r>
          </a:p>
          <a:p>
            <a:pPr marL="419100">
              <a:buSzPts val="2400"/>
            </a:pPr>
            <a:r>
              <a:rPr lang="en-US" sz="2400" dirty="0"/>
              <a:t>Lists the most recent commits first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When you first create a repo locally, you will need to setup a new repository on GitHub too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Sign in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What is version control?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Brief overview of Git and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When not to use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Documentation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Name your repo, I chose “git-tutorial”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“Create repository”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796" y="4634859"/>
            <a:ext cx="7626408" cy="90672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US" dirty="0"/>
              <a:t>Used to identify the remote (e.g. GitHub) repos are linked to your local repo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Used to link remote repos to your local repo</a:t>
            </a:r>
          </a:p>
          <a:p>
            <a:pPr marL="114300" indent="0"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30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view currently linked remote repos: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remote -v	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114300" indent="0">
              <a:buNone/>
            </a:pPr>
            <a:r>
              <a:rPr lang="en-US" dirty="0"/>
              <a:t>To link our remote repository: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git@github.com:&lt;user&gt;/git-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local repository content to a remote repository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Make sure no commits have been done on local branch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It is fine to have staged items (git add)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ALWAYS do git pull before any commits!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Clone</a:t>
            </a:r>
            <a:endParaRPr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9992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(or copy) of a remote repo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/projects/$USER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:&lt;user&gt;/git-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4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i="0" u="sng" dirty="0">
                <a:solidFill>
                  <a:srgbClr val="24292F"/>
                </a:solidFill>
                <a:effectLst/>
                <a:latin typeface="+mn-lt"/>
              </a:rPr>
              <a:t>GitHub Student Developer Pack: 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  <a:hlinkClick r:id="rId5"/>
              </a:rPr>
              <a:t>https://education.github.com/pack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</a:rPr>
              <a:t> </a:t>
            </a:r>
            <a:endParaRPr sz="2300" dirty="0">
              <a:solidFill>
                <a:srgbClr val="1D1C1D"/>
              </a:solidFill>
              <a:latin typeface="+mn-lt"/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version control?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479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Version control is the practice of tracking and managing changes to files.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Why do I need it?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Revert to various states of files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You can think of this as a backup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Allows you to modify items without harming the original copy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Not limited to code</a:t>
            </a:r>
            <a:endParaRPr dirty="0"/>
          </a:p>
          <a:p>
            <a:pPr marL="1371600" lvl="2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Can be used for documents, images, etc.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B0490-B700-2EF0-6DCB-EE77CF41C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49950"/>
            <a:ext cx="10515600" cy="1958099"/>
          </a:xfrm>
        </p:spPr>
        <p:txBody>
          <a:bodyPr>
            <a:normAutofit fontScale="92500" lnSpcReduction="10000"/>
          </a:bodyPr>
          <a:lstStyle/>
          <a:p>
            <a:pPr marL="114300" indent="0" algn="ctr">
              <a:buNone/>
            </a:pPr>
            <a:r>
              <a:rPr lang="en-US" sz="3600" dirty="0"/>
              <a:t>Thank you!!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u="sng" dirty="0"/>
              <a:t>Survey: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http://tinyurl.com/curc-survey18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0688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CABE-CA7D-9147-A2BC-C7B0D889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1B985-6888-8253-546C-8538F7001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0525" y="1755401"/>
            <a:ext cx="4355969" cy="4163129"/>
          </a:xfrm>
        </p:spPr>
        <p:txBody>
          <a:bodyPr>
            <a:normAutofit/>
          </a:bodyPr>
          <a:lstStyle/>
          <a:p>
            <a:r>
              <a:rPr lang="en-US" sz="2200" dirty="0"/>
              <a:t>Google Docs includes "Version History" </a:t>
            </a:r>
          </a:p>
          <a:p>
            <a:r>
              <a:rPr lang="en-US" sz="2200" dirty="0"/>
              <a:t>This allows you to see what changes were made, when those changes happened, and who made them</a:t>
            </a:r>
          </a:p>
          <a:p>
            <a:r>
              <a:rPr lang="en-US" sz="2200" dirty="0"/>
              <a:t>You can also revert to a previous version of your file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F8C69D-0B30-6CB9-26E1-78F33171F0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686426"/>
              </p:ext>
            </p:extLst>
          </p:nvPr>
        </p:nvGraphicFramePr>
        <p:xfrm>
          <a:off x="4988379" y="1757444"/>
          <a:ext cx="4318571" cy="4373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006200" imgH="10145880" progId="">
                  <p:embed/>
                </p:oleObj>
              </mc:Choice>
              <mc:Fallback>
                <p:oleObj r:id="rId2" imgW="10006200" imgH="10145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9F8C69D-0B30-6CB9-26E1-78F33171F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88379" y="1757444"/>
                        <a:ext cx="4318571" cy="4373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44A0C0F-4BAC-E10F-FB8A-730A0FB11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122" y="1757444"/>
            <a:ext cx="1936762" cy="444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72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benefits of version control</a:t>
            </a:r>
            <a:endParaRPr sz="4000"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5029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Using version control provides 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Clear tracking of the repo’s history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Management and view of different branches (work)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 through merging of branches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23B7B-DAD8-854E-1E06-F7204FBF19C8}"/>
              </a:ext>
            </a:extLst>
          </p:cNvPr>
          <p:cNvGrpSpPr/>
          <p:nvPr/>
        </p:nvGrpSpPr>
        <p:grpSpPr>
          <a:xfrm>
            <a:off x="6370576" y="3351613"/>
            <a:ext cx="5094475" cy="2610400"/>
            <a:chOff x="6370576" y="3351613"/>
            <a:chExt cx="5094475" cy="2610400"/>
          </a:xfrm>
        </p:grpSpPr>
        <p:grpSp>
          <p:nvGrpSpPr>
            <p:cNvPr id="160" name="Google Shape;160;p22"/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2"/>
            <p:cNvSpPr txBox="1"/>
            <p:nvPr/>
          </p:nvSpPr>
          <p:spPr>
            <a:xfrm>
              <a:off x="6416901" y="4841288"/>
              <a:ext cx="836726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Images: </a:t>
            </a:r>
            <a:r>
              <a:rPr lang="en-US" dirty="0" err="1"/>
              <a:t>nobledesktop.com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838200" y="164316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vs GitHub</a:t>
            </a:r>
            <a:endParaRPr dirty="0"/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639641" y="1346877"/>
            <a:ext cx="9740317" cy="455058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Git: version control system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 actual software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GitHub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cloud-based storage website</a:t>
            </a: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5589" y="1346877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5589" y="3856059"/>
            <a:ext cx="1657475" cy="165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DE14-71C0-1325-C845-B15D3804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9B74D-BFB5-B7CD-5DDB-6DD7B267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version control software, created by Linus Torvalds, the same person who created the Linux operating system.</a:t>
            </a:r>
          </a:p>
          <a:p>
            <a:r>
              <a:rPr lang="en-US" dirty="0"/>
              <a:t>Monitor files on your computer and tracks changes made to them over time</a:t>
            </a:r>
          </a:p>
          <a:p>
            <a:r>
              <a:rPr lang="en-US" dirty="0"/>
              <a:t>Uses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80757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9149</TotalTime>
  <Words>2118</Words>
  <Application>Microsoft Office PowerPoint</Application>
  <PresentationFormat>Widescreen</PresentationFormat>
  <Paragraphs>359</Paragraphs>
  <Slides>50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Consolas</vt:lpstr>
      <vt:lpstr>Arial</vt:lpstr>
      <vt:lpstr>Calibri</vt:lpstr>
      <vt:lpstr>Tahoma</vt:lpstr>
      <vt:lpstr>Arial Black</vt:lpstr>
      <vt:lpstr>Courier New</vt:lpstr>
      <vt:lpstr>Office Theme</vt:lpstr>
      <vt:lpstr>PowerPoint Presentation</vt:lpstr>
      <vt:lpstr>Working with Git and GitHub</vt:lpstr>
      <vt:lpstr>Goals</vt:lpstr>
      <vt:lpstr>Outline</vt:lpstr>
      <vt:lpstr>What is version control?</vt:lpstr>
      <vt:lpstr>What is version control?</vt:lpstr>
      <vt:lpstr>Additional benefits of version control</vt:lpstr>
      <vt:lpstr>Git vs GitHub</vt:lpstr>
      <vt:lpstr>What is Git?</vt:lpstr>
      <vt:lpstr>Why is it called “Git”?</vt:lpstr>
      <vt:lpstr>What is GitHub?</vt:lpstr>
      <vt:lpstr>Alternatives to…</vt:lpstr>
      <vt:lpstr>When not to use GitHub</vt:lpstr>
      <vt:lpstr>PowerPoint Presentation</vt:lpstr>
      <vt:lpstr>PowerPoint Presentation</vt:lpstr>
      <vt:lpstr>Ways to interact with GitHub</vt:lpstr>
      <vt:lpstr>Website</vt:lpstr>
      <vt:lpstr>GitHub Desktop</vt:lpstr>
      <vt:lpstr>Getting Started with Git </vt:lpstr>
      <vt:lpstr>Setting Git up locally</vt:lpstr>
      <vt:lpstr>Demo</vt:lpstr>
      <vt:lpstr>Git Repository (Repo)</vt:lpstr>
      <vt:lpstr>Git Init</vt:lpstr>
      <vt:lpstr>Create the main branch</vt:lpstr>
      <vt:lpstr>Let’s add a file! </vt:lpstr>
      <vt:lpstr>Best Practices: Documentation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Git Clone</vt:lpstr>
      <vt:lpstr>Help! I’m stuck, where do I go?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Matthew Murray</cp:lastModifiedBy>
  <cp:revision>94</cp:revision>
  <dcterms:modified xsi:type="dcterms:W3CDTF">2024-01-30T20:49:23Z</dcterms:modified>
</cp:coreProperties>
</file>